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7" r:id="rId2"/>
    <p:sldId id="267" r:id="rId3"/>
    <p:sldId id="336" r:id="rId4"/>
    <p:sldId id="304" r:id="rId5"/>
    <p:sldId id="311" r:id="rId6"/>
    <p:sldId id="307" r:id="rId7"/>
    <p:sldId id="321" r:id="rId8"/>
    <p:sldId id="339" r:id="rId9"/>
    <p:sldId id="337" r:id="rId10"/>
    <p:sldId id="291" r:id="rId11"/>
    <p:sldId id="296" r:id="rId12"/>
    <p:sldId id="325" r:id="rId13"/>
    <p:sldId id="294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1319"/>
    <a:srgbClr val="152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 showGuides="1">
      <p:cViewPr varScale="1">
        <p:scale>
          <a:sx n="159" d="100"/>
          <a:sy n="159" d="100"/>
        </p:scale>
        <p:origin x="208" y="1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BA655-00DC-4B64-AB10-892050857259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A2149-C037-4883-8F21-F65310B61A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140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1139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5408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4663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794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621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4214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8880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C17D2-97F6-442D-8E69-9D298721DAF2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204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40F24C-9AF2-EA70-F56B-70B37E8BF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0D96410-53DE-EA39-2E22-F54E6B47F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94D86F-020D-0DDA-0129-23E505257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194F9-3848-CA5A-04FE-524D95145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B65AEE-703B-E364-1475-332EFFF8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25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EFB524-7FC6-AF5C-1F26-3A9AD1D1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EC0DE0-7094-01A1-5FB2-CAAFAAB01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780A9C-2239-F7CB-5BAE-5E9D37F6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B7D93E-679F-148B-1025-6B0DD22B0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3D037E-59B9-11CB-EB75-865114FDB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82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E90EEC9-71E3-4969-7501-F36845098A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D2A5CD2-5553-7BC6-9282-59B2C1C545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73A511-6219-6DA4-EE93-F2252AD98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6329CF-4604-48CF-8A27-35ADA10E7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B5D2B2-2CA0-EAB1-0E6A-3E110522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11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474C3F-6FBE-B67B-BD51-73893E803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132C08-087E-507A-E6D2-68465619E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28DBE0-3746-F7A7-EFFB-6B1D261B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55B92C-4C70-2F1A-3AA4-FE10611E8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1A17B5-ADC5-77ED-A146-E5E09394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55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1C4005-4E07-B8B0-859B-8AE273673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759ECB-8242-E0FE-87A0-250E92323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C27DBF-FC4D-5C18-399F-E530882AA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FAFF27-E28A-C393-EDBB-40F054105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010879-4716-88B2-4C53-1A7EAD5B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13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D311D2-29D8-C93A-80DC-87BC17028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4C43CC-3089-BDE6-8A01-8F7DEA3E5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CDC4A0-0C0C-33BF-04BB-70EFCDD42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D618DA-BC74-5BA2-F1F3-ACE1C7FDA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105DB29-550B-9CF3-F82D-F0001760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189102-7493-06FE-51DE-0A0A0D00F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65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CCE561-93CB-BAE4-6B7D-787EE1761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4A5CCB-6E01-B650-FF61-0BFE4412D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A117BF-9199-E722-2F8E-29730E25A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FECCFA-09D0-2B73-B780-7B93481E2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E9EEBD2-D1EB-16A3-516C-21C4EDD0E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6BB9DA9-7605-218B-CBB0-48CA2D18B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41233F8-E685-C60B-1AFA-505897F6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6AFB55C-0839-90F7-1A39-C82295A4C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427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E5FCCD-51AB-D251-F205-98580E87B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F57CDA1-4FD6-3E98-6B46-6445671DF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79B1CE-1444-A51F-D4A8-B11581677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3E754C-AD50-3C54-0AD3-9D28234A8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765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F488561-2FDC-BD94-9C12-AB10E59C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C85EB6F-C4F7-878C-7D33-97C7BA05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F67189-BDC5-B2E5-5ADF-24DA89DE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543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B234CB-EE47-44AB-A7BD-0E36FAFA4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FDE40C-529A-D19F-7321-FD5088B86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50C040-2BC8-1AAD-9989-BAB23F77D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0E6B4C-DACE-88E4-AB5C-744A5D02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2A6BF0-E6CD-8B50-0464-F9201BB5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F47005-8A48-C18D-0E0E-D7F2E095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52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7A07C9-5CFD-CDA3-7C47-20974FD1E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E80DF56-23AD-A999-E258-1EA01BA384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326E02-2214-914F-E85F-C3462BEF4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CF755C-84FB-F638-6D40-38329954E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0FB627-6E20-FFB6-4B67-8BA158393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EB00D3-BF7C-CA63-BC37-E24DE418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22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8DF4069-2C80-B2D5-4DCE-759E9AE4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B2D053-0C58-99BF-A47D-67590E0BD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85E5B9-F3A5-C4B6-5A8B-2AAD3C784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62F38-2431-486C-BBE2-11F0D628DC82}" type="datetimeFigureOut">
              <a:rPr lang="fr-FR" smtClean="0"/>
              <a:t>09/11/2022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041843-AAD8-8F40-B4F0-D419028D7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0941AE-2F0D-C92C-2C06-B87B2C81F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F3A9E-1E90-4093-ACE9-A879B8AA20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6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xpmetaldetectors.com/uploads/files/document/xp-wireless-compatibility-copie-fr-compressed_140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p.colin@xpmetaldetectors.com" TargetMode="External"/><Relationship Id="rId7" Type="http://schemas.openxmlformats.org/officeDocument/2006/relationships/image" Target="../media/image40.jpg"/><Relationship Id="rId2" Type="http://schemas.openxmlformats.org/officeDocument/2006/relationships/hyperlink" Target="mailto:Sav2@xpmetaldetectors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hyperlink" Target="mailto:r.tesseyre@xpmetaldetectors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6.emf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.emf"/><Relationship Id="rId3" Type="http://schemas.openxmlformats.org/officeDocument/2006/relationships/image" Target="../media/image24.jpg"/><Relationship Id="rId7" Type="http://schemas.microsoft.com/office/2007/relationships/hdphoto" Target="../media/hdphoto2.wdp"/><Relationship Id="rId12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9.png"/><Relationship Id="rId7" Type="http://schemas.openxmlformats.org/officeDocument/2006/relationships/image" Target="../media/image6.emf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microsoft.com/office/2007/relationships/hdphoto" Target="../media/hdphoto4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emf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xpmetaldetector/videos" TargetMode="External"/><Relationship Id="rId13" Type="http://schemas.openxmlformats.org/officeDocument/2006/relationships/image" Target="../media/image6.emf"/><Relationship Id="rId3" Type="http://schemas.openxmlformats.org/officeDocument/2006/relationships/hyperlink" Target="https://www.xpmetaldetectors.com/fr/gamme/detecteurs-ws6-master.php" TargetMode="External"/><Relationship Id="rId7" Type="http://schemas.openxmlformats.org/officeDocument/2006/relationships/hyperlink" Target="https://www.youtube.com/channel/UCEFXsjdVaUFP3oy75QdUh3w" TargetMode="External"/><Relationship Id="rId12" Type="http://schemas.openxmlformats.org/officeDocument/2006/relationships/image" Target="../media/image7.emf"/><Relationship Id="rId2" Type="http://schemas.openxmlformats.org/officeDocument/2006/relationships/hyperlink" Target="https://www.xpmetaldetectors.com/fr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xpmetaldetectors.com/telechargement/" TargetMode="External"/><Relationship Id="rId11" Type="http://schemas.openxmlformats.org/officeDocument/2006/relationships/hyperlink" Target="https://www.youtube.com/watch?v=NL0w6GBEjK0&amp;t" TargetMode="External"/><Relationship Id="rId5" Type="http://schemas.openxmlformats.org/officeDocument/2006/relationships/hyperlink" Target="https://www.xpmetaldetectors.com/telechargement/WS6MASTER/" TargetMode="External"/><Relationship Id="rId10" Type="http://schemas.openxmlformats.org/officeDocument/2006/relationships/hyperlink" Target="https://www.youtube.com/watch?v=9j5C2DVvOxM&amp;t" TargetMode="External"/><Relationship Id="rId4" Type="http://schemas.openxmlformats.org/officeDocument/2006/relationships/hyperlink" Target="https://www.xpmetaldetectors.com/fr/produits/accessoires.php" TargetMode="External"/><Relationship Id="rId9" Type="http://schemas.openxmlformats.org/officeDocument/2006/relationships/hyperlink" Target="https://www.youtube.com/watch?v=27N9_3h4ZDk&amp;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F49620C-207D-E6ED-03A4-B6A79CAC0468}"/>
              </a:ext>
            </a:extLst>
          </p:cNvPr>
          <p:cNvSpPr txBox="1"/>
          <p:nvPr/>
        </p:nvSpPr>
        <p:spPr>
          <a:xfrm>
            <a:off x="2986848" y="2646704"/>
            <a:ext cx="6218304" cy="3323987"/>
          </a:xfrm>
          <a:prstGeom prst="rect">
            <a:avLst/>
          </a:prstGeom>
          <a:solidFill>
            <a:srgbClr val="15210D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 lvl="2"/>
            <a:endParaRPr lang="fr-FR" sz="2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lvl="2"/>
            <a:r>
              <a:rPr lang="fr-FR" sz="600">
                <a:solidFill>
                  <a:schemeClr val="bg1"/>
                </a:solidFill>
                <a:latin typeface="Sui Generis Rg" panose="020B0605020204020004" pitchFamily="34" charset="0"/>
              </a:rPr>
              <a:t>                                         </a:t>
            </a:r>
            <a:r>
              <a:rPr lang="fr-FR" sz="3000">
                <a:solidFill>
                  <a:schemeClr val="bg1"/>
                </a:solidFill>
                <a:latin typeface="Sui Generis Rg" panose="020B0605020204020004" pitchFamily="34" charset="0"/>
              </a:rPr>
              <a:t>SOMMAIRE</a:t>
            </a:r>
            <a:endParaRPr lang="fr-FR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lvl="2"/>
            <a:endParaRPr lang="fr-FR" sz="2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Points clés du DEUS II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 II WS6 MASTER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Gamme DEUS II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Gamme DEUS / ORX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Questions &amp; réponses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endParaRPr lang="fr-FR" sz="26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C962CED-3D8D-B283-E2F8-FC2BAA7F3661}"/>
              </a:ext>
            </a:extLst>
          </p:cNvPr>
          <p:cNvSpPr txBox="1"/>
          <p:nvPr/>
        </p:nvSpPr>
        <p:spPr>
          <a:xfrm>
            <a:off x="0" y="77076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Rg" panose="020B0605020204020004" pitchFamily="34" charset="0"/>
              </a:rPr>
              <a:t>MASTER CLASS</a:t>
            </a:r>
          </a:p>
          <a:p>
            <a:pPr algn="ctr"/>
            <a:r>
              <a:rPr lang="fr-F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Rg" panose="020B0605020204020004" pitchFamily="34" charset="0"/>
              </a:rPr>
              <a:t>09/11/2022</a:t>
            </a:r>
            <a:endParaRPr lang="fr-FR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28C33BF-3467-8B92-430B-408AC9D79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21" t="31606" r="36284" b="35250"/>
          <a:stretch/>
        </p:blipFill>
        <p:spPr>
          <a:xfrm>
            <a:off x="33780" y="-206508"/>
            <a:ext cx="2410377" cy="201014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63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>
            <a:extLst>
              <a:ext uri="{FF2B5EF4-FFF2-40B4-BE49-F238E27FC236}">
                <a16:creationId xmlns:a16="http://schemas.microsoft.com/office/drawing/2014/main" id="{6F076249-476B-40C5-8521-8F96594D4053}"/>
              </a:ext>
            </a:extLst>
          </p:cNvPr>
          <p:cNvSpPr txBox="1">
            <a:spLocks/>
          </p:cNvSpPr>
          <p:nvPr/>
        </p:nvSpPr>
        <p:spPr>
          <a:xfrm>
            <a:off x="640827" y="5488634"/>
            <a:ext cx="10481773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E52319C3-A1FF-4A97-A7B5-DD20FF44E2D3}"/>
              </a:ext>
            </a:extLst>
          </p:cNvPr>
          <p:cNvSpPr txBox="1">
            <a:spLocks/>
          </p:cNvSpPr>
          <p:nvPr/>
        </p:nvSpPr>
        <p:spPr>
          <a:xfrm>
            <a:off x="752892" y="1005840"/>
            <a:ext cx="8020268" cy="56977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cap="none" dirty="0">
                <a:latin typeface="Sui Generis Rg" panose="020B0605020204020004" pitchFamily="34" charset="0"/>
              </a:rPr>
              <a:t>DEUS-22X35RC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DEUS-28X35RC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DEUS-22X35WS4  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*** Nouveau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DEUS-28X35WS4  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*** Nouveau</a:t>
            </a:r>
            <a:endParaRPr lang="en-US" sz="2400" cap="none" dirty="0">
              <a:latin typeface="Sui Generis Rg" panose="020B0605020204020004" pitchFamily="34" charset="0"/>
            </a:endParaRPr>
          </a:p>
          <a:p>
            <a:r>
              <a:rPr lang="en-US" sz="2400" cap="none" dirty="0">
                <a:latin typeface="Sui Generis Rg" panose="020B0605020204020004" pitchFamily="34" charset="0"/>
                <a:sym typeface="Wingdings" panose="05000000000000000000" pitchFamily="2" charset="2"/>
              </a:rPr>
              <a:t>  </a:t>
            </a:r>
            <a:r>
              <a:rPr lang="en-US" sz="2400" cap="none" dirty="0" err="1">
                <a:latin typeface="Sui Generis Rg" panose="020B0605020204020004" pitchFamily="34" charset="0"/>
              </a:rPr>
              <a:t>Ajouter</a:t>
            </a:r>
            <a:r>
              <a:rPr lang="en-US" sz="2400" cap="none" dirty="0">
                <a:latin typeface="Sui Generis Rg" panose="020B0605020204020004" pitchFamily="34" charset="0"/>
              </a:rPr>
              <a:t> WS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AUDIO </a:t>
            </a:r>
            <a:r>
              <a:rPr lang="en-US" sz="2400" cap="none" dirty="0">
                <a:latin typeface="Sui Generis Rg" panose="020B0605020204020004" pitchFamily="34" charset="0"/>
              </a:rPr>
              <a:t>(V6), WS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4</a:t>
            </a:r>
            <a:r>
              <a:rPr lang="en-US" sz="2400" cap="none" dirty="0">
                <a:latin typeface="Sui Generis Rg" panose="020B0605020204020004" pitchFamily="34" charset="0"/>
              </a:rPr>
              <a:t> or WS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5</a:t>
            </a:r>
            <a:endParaRPr lang="en-US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cap="none" dirty="0">
              <a:latin typeface="Sui Generis Rg" panose="020B0605020204020004" pitchFamily="34" charset="0"/>
            </a:endParaRPr>
          </a:p>
          <a:p>
            <a:r>
              <a:rPr lang="en-US" sz="2400" cap="none" dirty="0">
                <a:latin typeface="Sui Generis Rg" panose="020B0605020204020004" pitchFamily="34" charset="0"/>
              </a:rPr>
              <a:t>ORX-22X35RC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ORX-28X35RC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ORX-22HFRC</a:t>
            </a:r>
          </a:p>
          <a:p>
            <a:r>
              <a:rPr lang="en-US" sz="2400" cap="none" dirty="0">
                <a:latin typeface="Sui Generis Rg" panose="020B0605020204020004" pitchFamily="34" charset="0"/>
              </a:rPr>
              <a:t>ORX-ELLRC</a:t>
            </a:r>
          </a:p>
          <a:p>
            <a:r>
              <a:rPr lang="en-US" sz="2400" cap="none" dirty="0">
                <a:latin typeface="Sui Generis Rg" panose="020B0605020204020004" pitchFamily="34" charset="0"/>
                <a:sym typeface="Wingdings" panose="05000000000000000000" pitchFamily="2" charset="2"/>
              </a:rPr>
              <a:t> </a:t>
            </a:r>
            <a:r>
              <a:rPr lang="en-US" sz="2400" cap="none" dirty="0" err="1">
                <a:latin typeface="Sui Generis Rg" panose="020B0605020204020004" pitchFamily="34" charset="0"/>
              </a:rPr>
              <a:t>Ajouter</a:t>
            </a:r>
            <a:r>
              <a:rPr lang="en-US" sz="2400" cap="none" dirty="0">
                <a:latin typeface="Sui Generis Rg" panose="020B0605020204020004" pitchFamily="34" charset="0"/>
              </a:rPr>
              <a:t> WS</a:t>
            </a:r>
            <a:r>
              <a:rPr lang="en-US" sz="24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AUDIO</a:t>
            </a:r>
            <a:endParaRPr lang="en-US" sz="2400" cap="none" dirty="0">
              <a:latin typeface="Sui Generis Rg" panose="020B0605020204020004" pitchFamily="34" charset="0"/>
            </a:endParaRPr>
          </a:p>
        </p:txBody>
      </p:sp>
      <p:pic>
        <p:nvPicPr>
          <p:cNvPr id="20" name="Espace réservé du contenu 10">
            <a:extLst>
              <a:ext uri="{FF2B5EF4-FFF2-40B4-BE49-F238E27FC236}">
                <a16:creationId xmlns:a16="http://schemas.microsoft.com/office/drawing/2014/main" id="{E0AD418F-EBD8-4050-AD2C-2C39ED6ED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1267" y="1107141"/>
            <a:ext cx="6041481" cy="2056429"/>
          </a:xfrm>
          <a:prstGeom prst="rect">
            <a:avLst/>
          </a:prstGeom>
          <a:effectLst>
            <a:glow>
              <a:schemeClr val="bg1">
                <a:alpha val="40000"/>
              </a:schemeClr>
            </a:glo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DD095A9-5BF8-43F9-9C32-CA7755CE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871" y="4258042"/>
            <a:ext cx="6344780" cy="221990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D548924-62CC-4B45-BE85-28147455E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60" y="972242"/>
            <a:ext cx="1693810" cy="47985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EF6BC3F-A02C-45C2-A8C9-7E06B61A4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080" y="4123676"/>
            <a:ext cx="1834218" cy="6694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D467F21-CF84-DFBB-F860-C68EFCB5B5D1}"/>
              </a:ext>
            </a:extLst>
          </p:cNvPr>
          <p:cNvSpPr txBox="1"/>
          <p:nvPr/>
        </p:nvSpPr>
        <p:spPr>
          <a:xfrm>
            <a:off x="2463382" y="149322"/>
            <a:ext cx="970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 et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DC503D-64E7-18F7-BE17-43B57B73C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16" y="50800"/>
            <a:ext cx="2012793" cy="5702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8DAC041-CCBA-64ED-A0A3-7473CD13B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8474" y="3691"/>
            <a:ext cx="2014784" cy="7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0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1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802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3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1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2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903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704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A5B69AC-9A28-B267-49FB-73758A2C2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404" y="0"/>
            <a:ext cx="9871542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13BCEF-957D-315F-420B-81EF89B57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446" y="2902225"/>
            <a:ext cx="325526" cy="3378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FA415F5-1355-EC56-C4D2-98B956744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446" y="3766267"/>
            <a:ext cx="325526" cy="33788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E22A459-DCEE-8903-6F4D-F57DFC4D8E04}"/>
              </a:ext>
            </a:extLst>
          </p:cNvPr>
          <p:cNvSpPr txBox="1"/>
          <p:nvPr/>
        </p:nvSpPr>
        <p:spPr>
          <a:xfrm>
            <a:off x="11182350" y="337401"/>
            <a:ext cx="186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endParaRPr lang="fr-FR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71E1407F-B686-5CB6-4E98-3CC94AF9E5F7}"/>
              </a:ext>
            </a:extLst>
          </p:cNvPr>
          <p:cNvSpPr txBox="1"/>
          <p:nvPr/>
        </p:nvSpPr>
        <p:spPr>
          <a:xfrm>
            <a:off x="1205092" y="5996809"/>
            <a:ext cx="443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Jean – SAV</a:t>
            </a:r>
          </a:p>
          <a:p>
            <a:pPr algn="ctr"/>
            <a:r>
              <a:rPr lang="fr-FR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Sav2@xpmetaldetectors.com</a:t>
            </a:r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D39258E-18A6-3BFE-4A83-BC4EC4227DC5}"/>
              </a:ext>
            </a:extLst>
          </p:cNvPr>
          <p:cNvSpPr txBox="1"/>
          <p:nvPr/>
        </p:nvSpPr>
        <p:spPr>
          <a:xfrm>
            <a:off x="6360257" y="5985890"/>
            <a:ext cx="443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Philippe – Directeur commercial</a:t>
            </a:r>
          </a:p>
          <a:p>
            <a:pPr algn="ctr"/>
            <a:r>
              <a:rPr lang="fr-FR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p.colin@xpmetaldetectors.com</a:t>
            </a:r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7FF720-F5A2-EAAA-7040-08CA044694CC}"/>
              </a:ext>
            </a:extLst>
          </p:cNvPr>
          <p:cNvSpPr txBox="1"/>
          <p:nvPr/>
        </p:nvSpPr>
        <p:spPr>
          <a:xfrm>
            <a:off x="6274531" y="2842640"/>
            <a:ext cx="4588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Regis – Responsable Marketing</a:t>
            </a:r>
          </a:p>
          <a:p>
            <a:pPr algn="ctr"/>
            <a:r>
              <a:rPr lang="fr-FR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r.tesseyre@xpmetaldetectors.com</a:t>
            </a:r>
            <a:endParaRPr lang="fr-FR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fr-FR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FAC12C-D369-77EE-AA85-8188ACFF74E9}"/>
              </a:ext>
            </a:extLst>
          </p:cNvPr>
          <p:cNvSpPr txBox="1"/>
          <p:nvPr/>
        </p:nvSpPr>
        <p:spPr>
          <a:xfrm>
            <a:off x="1279742" y="1219620"/>
            <a:ext cx="4491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Nos 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</a:t>
            </a:r>
            <a:r>
              <a:rPr lang="fr-FR" sz="36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erts</a:t>
            </a:r>
            <a:endParaRPr lang="fr-FR" sz="36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À votre service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607B51-75E1-CB7D-83A3-F706E7C1B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90" y="3665509"/>
            <a:ext cx="3238500" cy="22383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3C0C4D-448F-392E-4BC1-9DD99681A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31" y="472882"/>
            <a:ext cx="3238500" cy="22383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050D17-27F8-09B1-C8DE-148688EDF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31" y="3665510"/>
            <a:ext cx="32385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0" grpId="0"/>
      <p:bldP spid="26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58A2F35-BC76-E862-E231-4474A841D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886"/>
            <a:ext cx="12192000" cy="45053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BD6A59-DC43-42E1-9B67-4065DD43A415}"/>
              </a:ext>
            </a:extLst>
          </p:cNvPr>
          <p:cNvSpPr txBox="1"/>
          <p:nvPr/>
        </p:nvSpPr>
        <p:spPr>
          <a:xfrm>
            <a:off x="0" y="593124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</a:t>
            </a:r>
            <a:r>
              <a:rPr lang="fr-FR" sz="32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lore</a:t>
            </a:r>
            <a:r>
              <a:rPr lang="fr-FR" sz="3200" dirty="0">
                <a:solidFill>
                  <a:schemeClr val="bg1"/>
                </a:solidFill>
                <a:latin typeface="Sui Generis Rg" panose="020B0605020204020004" pitchFamily="34" charset="0"/>
              </a:rPr>
              <a:t> like </a:t>
            </a:r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never</a:t>
            </a:r>
            <a:r>
              <a:rPr lang="fr-FR" sz="32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before</a:t>
            </a:r>
            <a:r>
              <a:rPr lang="fr-FR" sz="3200" dirty="0">
                <a:solidFill>
                  <a:schemeClr val="bg1"/>
                </a:solidFill>
                <a:latin typeface="Sui Generis Rg" panose="020B0605020204020004" pitchFamily="34" charset="0"/>
              </a:rPr>
              <a:t>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F426E3-1077-4716-A70B-0F6832B46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595" y="5067176"/>
            <a:ext cx="3322809" cy="6372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1E08D56-6AF2-64CB-F421-2B4D0C269FDD}"/>
              </a:ext>
            </a:extLst>
          </p:cNvPr>
          <p:cNvSpPr txBox="1"/>
          <p:nvPr/>
        </p:nvSpPr>
        <p:spPr>
          <a:xfrm>
            <a:off x="3916262" y="14686"/>
            <a:ext cx="39982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Rg" panose="020B0605020204020004" pitchFamily="34" charset="0"/>
              </a:rPr>
              <a:t>Q</a:t>
            </a:r>
            <a:r>
              <a:rPr lang="fr-FR" sz="1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rbi"/>
              </a:rPr>
              <a:t>&amp;</a:t>
            </a:r>
            <a:r>
              <a:rPr lang="fr-FR" sz="1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Rg" panose="020B06050202040200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84749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46CE823-5579-BE3B-9540-0325DAC95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D5FF89-9978-B0B5-9147-379C56CBE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478084" y="2961314"/>
            <a:ext cx="10207984" cy="3313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Un véritable détecteur multifréquence rapide et réactif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Un son riche comme jamais (4* sons, </a:t>
            </a:r>
            <a:r>
              <a:rPr lang="fr-FR" sz="2400" cap="none" dirty="0" err="1">
                <a:latin typeface="Sui Generis Rg" panose="020B0605020204020004" pitchFamily="34" charset="0"/>
              </a:rPr>
              <a:t>Equalizer</a:t>
            </a:r>
            <a:r>
              <a:rPr lang="fr-FR" sz="2400" cap="none" dirty="0">
                <a:latin typeface="Sui Generis Rg" panose="020B0605020204020004" pitchFamily="34" charset="0"/>
              </a:rPr>
              <a:t> 4 bandes)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Etanche à  20 mètres (IP68, BH-01)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Le plus léger, le plus ergonomique,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cap="none" dirty="0">
                <a:latin typeface="Sui Generis Rg" panose="020B0605020204020004" pitchFamily="34" charset="0"/>
              </a:rPr>
              <a:t>Et toujours entièrement sans fil 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400" cap="none" dirty="0">
              <a:latin typeface="Sui Generis Rg" panose="020B06050202040200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7F0B2F9-F797-4E72-B83D-CF110A26C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7642" y="2534594"/>
            <a:ext cx="1750063" cy="58168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59350AC-4C21-4D3C-B55F-4E8905D6FFB1}"/>
              </a:ext>
            </a:extLst>
          </p:cNvPr>
          <p:cNvSpPr txBox="1"/>
          <p:nvPr/>
        </p:nvSpPr>
        <p:spPr>
          <a:xfrm>
            <a:off x="3447421" y="207810"/>
            <a:ext cx="8089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Sui Generis Rg" panose="020B0605020204020004" pitchFamily="34" charset="0"/>
              </a:rPr>
              <a:t>Points clés</a:t>
            </a:r>
            <a:endParaRPr lang="fr-FR" sz="40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7DDA612-B909-4A77-AB78-BCB31A129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886464-E806-451A-A951-E4670954F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60" y="145112"/>
            <a:ext cx="796122" cy="70467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4670EF3-D086-FCFC-6A94-640A5EB4D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868" y="1957918"/>
            <a:ext cx="2279141" cy="348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E886464-E806-451A-A951-E4670954F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27CCA9-EFB0-5F74-9DA3-2D71CF81CC53}"/>
              </a:ext>
            </a:extLst>
          </p:cNvPr>
          <p:cNvSpPr txBox="1"/>
          <p:nvPr/>
        </p:nvSpPr>
        <p:spPr>
          <a:xfrm>
            <a:off x="5323422" y="253446"/>
            <a:ext cx="6630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</a:t>
            </a:r>
            <a:r>
              <a:rPr lang="fr-FR" sz="36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lore</a:t>
            </a:r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like 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never</a:t>
            </a:r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before</a:t>
            </a:r>
            <a:endParaRPr lang="fr-FR" sz="3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E6F5F78-1798-FDA2-F9FB-AD7A60A64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864" y="292368"/>
            <a:ext cx="8453980" cy="595869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FBCE60-F131-60C6-71DF-D43AE8112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5E31566A-0C33-F43D-D2D1-42E4C3F5E5BD}"/>
              </a:ext>
            </a:extLst>
          </p:cNvPr>
          <p:cNvGrpSpPr/>
          <p:nvPr/>
        </p:nvGrpSpPr>
        <p:grpSpPr>
          <a:xfrm>
            <a:off x="1268927" y="5487861"/>
            <a:ext cx="800038" cy="1017793"/>
            <a:chOff x="3375220" y="4784693"/>
            <a:chExt cx="800038" cy="1017793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22DE6A4-9863-0360-8038-A59BC98D6B02}"/>
                </a:ext>
              </a:extLst>
            </p:cNvPr>
            <p:cNvSpPr txBox="1"/>
            <p:nvPr/>
          </p:nvSpPr>
          <p:spPr>
            <a:xfrm>
              <a:off x="3431363" y="5463932"/>
              <a:ext cx="687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Waterproof</a:t>
              </a:r>
            </a:p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IP-68</a:t>
              </a:r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807BA33-19FB-8858-9A8C-03B3C2F6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75220" y="4784693"/>
              <a:ext cx="800038" cy="800038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E65861F-899E-3DEF-5864-CD855CB5CBB6}"/>
              </a:ext>
            </a:extLst>
          </p:cNvPr>
          <p:cNvGrpSpPr/>
          <p:nvPr/>
        </p:nvGrpSpPr>
        <p:grpSpPr>
          <a:xfrm>
            <a:off x="4239662" y="5487861"/>
            <a:ext cx="800038" cy="882336"/>
            <a:chOff x="3375220" y="5566825"/>
            <a:chExt cx="800038" cy="882336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76FC866-F6F8-53D3-37A5-63CC15283163}"/>
                </a:ext>
              </a:extLst>
            </p:cNvPr>
            <p:cNvSpPr txBox="1"/>
            <p:nvPr/>
          </p:nvSpPr>
          <p:spPr>
            <a:xfrm>
              <a:off x="3431363" y="6233717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Built</a:t>
              </a:r>
              <a:r>
                <a:rPr lang="fr-FR" sz="800" dirty="0">
                  <a:solidFill>
                    <a:schemeClr val="bg1"/>
                  </a:solidFill>
                </a:rPr>
                <a:t> to last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8D7400A-7E41-577B-695C-C233FA74D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75220" y="5566825"/>
              <a:ext cx="800038" cy="800038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9182412-AC86-126D-22CA-BC7004B6F62E}"/>
              </a:ext>
            </a:extLst>
          </p:cNvPr>
          <p:cNvGrpSpPr/>
          <p:nvPr/>
        </p:nvGrpSpPr>
        <p:grpSpPr>
          <a:xfrm>
            <a:off x="1268927" y="4384514"/>
            <a:ext cx="800038" cy="1017902"/>
            <a:chOff x="1370112" y="3779586"/>
            <a:chExt cx="800038" cy="1017902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C97FEC5-D9E7-BE18-BB22-D0FD2556A6EE}"/>
                </a:ext>
              </a:extLst>
            </p:cNvPr>
            <p:cNvSpPr txBox="1"/>
            <p:nvPr/>
          </p:nvSpPr>
          <p:spPr>
            <a:xfrm>
              <a:off x="1393625" y="4458934"/>
              <a:ext cx="7530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Simultaneous</a:t>
              </a:r>
              <a:r>
                <a:rPr lang="fr-FR" sz="800" dirty="0">
                  <a:solidFill>
                    <a:schemeClr val="bg1"/>
                  </a:solidFill>
                </a:rPr>
                <a:t> FMF</a:t>
              </a: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23F6783-4E89-2C7D-B2CB-794280B88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70112" y="3779586"/>
              <a:ext cx="800038" cy="800038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0AE8775E-9B75-0EB9-30B5-76826D0083A7}"/>
              </a:ext>
            </a:extLst>
          </p:cNvPr>
          <p:cNvGrpSpPr/>
          <p:nvPr/>
        </p:nvGrpSpPr>
        <p:grpSpPr>
          <a:xfrm>
            <a:off x="4239662" y="4384514"/>
            <a:ext cx="800038" cy="894792"/>
            <a:chOff x="3380433" y="3779586"/>
            <a:chExt cx="800038" cy="894792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F2E5700-A72C-6AD6-4E66-4FC149707231}"/>
                </a:ext>
              </a:extLst>
            </p:cNvPr>
            <p:cNvSpPr txBox="1"/>
            <p:nvPr/>
          </p:nvSpPr>
          <p:spPr>
            <a:xfrm>
              <a:off x="3436576" y="4458934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Lightness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DA214D4F-40E9-F021-B681-B0797C5FE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80433" y="3779586"/>
              <a:ext cx="800038" cy="800038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E0EFDF0-56E5-34CF-52D6-1047F814ACCC}"/>
              </a:ext>
            </a:extLst>
          </p:cNvPr>
          <p:cNvGrpSpPr/>
          <p:nvPr/>
        </p:nvGrpSpPr>
        <p:grpSpPr>
          <a:xfrm>
            <a:off x="2259172" y="4384514"/>
            <a:ext cx="800038" cy="1017902"/>
            <a:chOff x="2375273" y="3779586"/>
            <a:chExt cx="800038" cy="1017902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05338A5-7C80-09A8-D130-62C150D9B856}"/>
                </a:ext>
              </a:extLst>
            </p:cNvPr>
            <p:cNvSpPr txBox="1"/>
            <p:nvPr/>
          </p:nvSpPr>
          <p:spPr>
            <a:xfrm>
              <a:off x="2398786" y="4458934"/>
              <a:ext cx="753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Fast Wireless </a:t>
              </a:r>
            </a:p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XP Link</a:t>
              </a: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579DA0D-4706-E152-2D16-B497EF8DB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75273" y="3779586"/>
              <a:ext cx="800038" cy="800038"/>
            </a:xfrm>
            <a:prstGeom prst="rect">
              <a:avLst/>
            </a:prstGeom>
          </p:spPr>
        </p:pic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B82EC665-5C10-6A39-22A9-6F4A1DAC6664}"/>
              </a:ext>
            </a:extLst>
          </p:cNvPr>
          <p:cNvGrpSpPr/>
          <p:nvPr/>
        </p:nvGrpSpPr>
        <p:grpSpPr>
          <a:xfrm>
            <a:off x="278682" y="5487861"/>
            <a:ext cx="800038" cy="1017793"/>
            <a:chOff x="1367039" y="4784693"/>
            <a:chExt cx="800038" cy="1017793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350DD12-63F7-BEFF-3FC0-454DC5CD9A0F}"/>
                </a:ext>
              </a:extLst>
            </p:cNvPr>
            <p:cNvSpPr txBox="1"/>
            <p:nvPr/>
          </p:nvSpPr>
          <p:spPr>
            <a:xfrm>
              <a:off x="1423182" y="5463932"/>
              <a:ext cx="687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Lithium</a:t>
              </a:r>
            </a:p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batteries</a:t>
              </a: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61F2D85E-1CA4-E894-C40E-2F53791C1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67039" y="4784693"/>
              <a:ext cx="800038" cy="800038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24299C2-685A-2754-01BB-AF94CD1E7BAB}"/>
              </a:ext>
            </a:extLst>
          </p:cNvPr>
          <p:cNvGrpSpPr/>
          <p:nvPr/>
        </p:nvGrpSpPr>
        <p:grpSpPr>
          <a:xfrm>
            <a:off x="2259172" y="5487861"/>
            <a:ext cx="800038" cy="882336"/>
            <a:chOff x="363297" y="5566825"/>
            <a:chExt cx="800038" cy="882336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18259B0-6660-43C7-336B-8C0102919E1D}"/>
                </a:ext>
              </a:extLst>
            </p:cNvPr>
            <p:cNvSpPr txBox="1"/>
            <p:nvPr/>
          </p:nvSpPr>
          <p:spPr>
            <a:xfrm>
              <a:off x="419440" y="6233717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Shockproof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96F7D608-9096-45BA-95B3-22A0F2F8A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3297" y="5566825"/>
              <a:ext cx="800038" cy="800038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8AB2EBF-C8C6-24B6-38B3-B8A48CD4ED99}"/>
              </a:ext>
            </a:extLst>
          </p:cNvPr>
          <p:cNvGrpSpPr/>
          <p:nvPr/>
        </p:nvGrpSpPr>
        <p:grpSpPr>
          <a:xfrm>
            <a:off x="3249417" y="5487861"/>
            <a:ext cx="800038" cy="1005446"/>
            <a:chOff x="2371245" y="5566825"/>
            <a:chExt cx="800038" cy="1005446"/>
          </a:xfrm>
        </p:grpSpPr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7A7A3F2-4ED4-3274-4FB0-972F493622A7}"/>
                </a:ext>
              </a:extLst>
            </p:cNvPr>
            <p:cNvSpPr txBox="1"/>
            <p:nvPr/>
          </p:nvSpPr>
          <p:spPr>
            <a:xfrm>
              <a:off x="2427388" y="6233717"/>
              <a:ext cx="7170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24 Programs</a:t>
              </a:r>
            </a:p>
            <a:p>
              <a:pPr algn="ctr"/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628FAF45-8B9C-58A0-C367-688904796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71245" y="5566825"/>
              <a:ext cx="800038" cy="800038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18EF66A4-107F-1491-9ED1-3D4B38EB5BFD}"/>
              </a:ext>
            </a:extLst>
          </p:cNvPr>
          <p:cNvGrpSpPr/>
          <p:nvPr/>
        </p:nvGrpSpPr>
        <p:grpSpPr>
          <a:xfrm>
            <a:off x="5229907" y="5487861"/>
            <a:ext cx="800038" cy="894683"/>
            <a:chOff x="2371129" y="4784693"/>
            <a:chExt cx="800038" cy="894683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C6B2E1C9-6758-BB09-FE9B-9FE88A5F4975}"/>
                </a:ext>
              </a:extLst>
            </p:cNvPr>
            <p:cNvSpPr txBox="1"/>
            <p:nvPr/>
          </p:nvSpPr>
          <p:spPr>
            <a:xfrm>
              <a:off x="2427272" y="5463932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All Terrain</a:t>
              </a:r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3257CDEB-83E6-EA32-DB04-F4979613A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71129" y="4784693"/>
              <a:ext cx="800038" cy="800038"/>
            </a:xfrm>
            <a:prstGeom prst="rect">
              <a:avLst/>
            </a:prstGeom>
          </p:spPr>
        </p:pic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C7685E5-622D-0F00-5C38-F1E7C2E98553}"/>
              </a:ext>
            </a:extLst>
          </p:cNvPr>
          <p:cNvGrpSpPr/>
          <p:nvPr/>
        </p:nvGrpSpPr>
        <p:grpSpPr>
          <a:xfrm>
            <a:off x="278682" y="4384514"/>
            <a:ext cx="800038" cy="894792"/>
            <a:chOff x="364951" y="3779586"/>
            <a:chExt cx="800038" cy="894792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84B48019-E3D9-A5DF-2ED1-FE444A38E48E}"/>
                </a:ext>
              </a:extLst>
            </p:cNvPr>
            <p:cNvSpPr txBox="1"/>
            <p:nvPr/>
          </p:nvSpPr>
          <p:spPr>
            <a:xfrm>
              <a:off x="421094" y="4458934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3 FMF </a:t>
              </a:r>
              <a:r>
                <a:rPr lang="fr-FR" sz="800" dirty="0" err="1">
                  <a:solidFill>
                    <a:schemeClr val="bg1"/>
                  </a:solidFill>
                </a:rPr>
                <a:t>Coils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2169F7D7-C1BD-B436-B278-DFDF4B244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4951" y="3779586"/>
              <a:ext cx="800038" cy="800038"/>
            </a:xfrm>
            <a:prstGeom prst="rect">
              <a:avLst/>
            </a:prstGeom>
          </p:spPr>
        </p:pic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003624FA-9F4D-53FB-5F5C-D8A9CEACA676}"/>
              </a:ext>
            </a:extLst>
          </p:cNvPr>
          <p:cNvGrpSpPr/>
          <p:nvPr/>
        </p:nvGrpSpPr>
        <p:grpSpPr>
          <a:xfrm>
            <a:off x="5229907" y="4384514"/>
            <a:ext cx="800038" cy="1017793"/>
            <a:chOff x="362949" y="4784693"/>
            <a:chExt cx="800038" cy="1017793"/>
          </a:xfrm>
        </p:grpSpPr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1D26D8D2-996D-1520-D693-9BCC37095695}"/>
                </a:ext>
              </a:extLst>
            </p:cNvPr>
            <p:cNvSpPr txBox="1"/>
            <p:nvPr/>
          </p:nvSpPr>
          <p:spPr>
            <a:xfrm>
              <a:off x="419092" y="5463932"/>
              <a:ext cx="6877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err="1">
                  <a:solidFill>
                    <a:schemeClr val="bg1"/>
                  </a:solidFill>
                </a:rPr>
                <a:t>Pinpointer</a:t>
              </a:r>
              <a:r>
                <a:rPr lang="fr-FR" sz="800" dirty="0">
                  <a:solidFill>
                    <a:schemeClr val="bg1"/>
                  </a:solidFill>
                </a:rPr>
                <a:t> </a:t>
              </a:r>
              <a:r>
                <a:rPr lang="fr-FR" sz="800" dirty="0" err="1">
                  <a:solidFill>
                    <a:schemeClr val="bg1"/>
                  </a:solidFill>
                </a:rPr>
                <a:t>Connected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16693FEE-F378-7270-CE73-43DFB31FB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62949" y="4784693"/>
              <a:ext cx="800038" cy="800038"/>
            </a:xfrm>
            <a:prstGeom prst="rect">
              <a:avLst/>
            </a:prstGeom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D4A1E46C-AA5F-2014-B10C-70855BBD35F8}"/>
              </a:ext>
            </a:extLst>
          </p:cNvPr>
          <p:cNvGrpSpPr/>
          <p:nvPr/>
        </p:nvGrpSpPr>
        <p:grpSpPr>
          <a:xfrm>
            <a:off x="3249417" y="4384514"/>
            <a:ext cx="800038" cy="882336"/>
            <a:chOff x="1367271" y="5566825"/>
            <a:chExt cx="800038" cy="882336"/>
          </a:xfrm>
        </p:grpSpPr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BB713488-078D-64E5-6B9A-19E0C0E94A1E}"/>
                </a:ext>
              </a:extLst>
            </p:cNvPr>
            <p:cNvSpPr txBox="1"/>
            <p:nvPr/>
          </p:nvSpPr>
          <p:spPr>
            <a:xfrm>
              <a:off x="1423414" y="6233717"/>
              <a:ext cx="6877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>
                  <a:solidFill>
                    <a:schemeClr val="bg1"/>
                  </a:solidFill>
                </a:rPr>
                <a:t>Update </a:t>
              </a:r>
            </a:p>
          </p:txBody>
        </p:sp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053E3774-5579-9C36-8430-3E6413606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67271" y="5566825"/>
              <a:ext cx="800038" cy="800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32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7F1EDB3-9DA7-EF2E-8E82-311CB7F18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110"/>
            <a:ext cx="5314950" cy="504825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4988560" y="1310639"/>
            <a:ext cx="7529169" cy="53056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1500" cap="none" dirty="0">
                <a:latin typeface="Sui Generis Rg" panose="020B0605020204020004" pitchFamily="34" charset="0"/>
              </a:rPr>
              <a:t> </a:t>
            </a:r>
            <a:r>
              <a:rPr lang="en-US" sz="30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000" cap="none" dirty="0">
                <a:latin typeface="Sui Generis Rg" panose="020B0605020204020004" pitchFamily="34" charset="0"/>
              </a:rPr>
              <a:t> FULL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-22FMF RC WS6   </a:t>
            </a:r>
            <a:r>
              <a:rPr lang="en-US" sz="2200" cap="none" dirty="0">
                <a:latin typeface="Sui Generis Rg" panose="020B0605020204020004" pitchFamily="34" charset="0"/>
              </a:rPr>
              <a:t>(22cm/9”)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-28FMF RC WS6   </a:t>
            </a:r>
            <a:r>
              <a:rPr lang="en-US" sz="2200" cap="none" dirty="0">
                <a:latin typeface="Sui Generis Rg" panose="020B0605020204020004" pitchFamily="34" charset="0"/>
              </a:rPr>
              <a:t>(28cm/11”)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cap="none" dirty="0">
              <a:latin typeface="Sui Generis Rg" panose="020B0605020204020004" pitchFamily="34" charset="0"/>
            </a:endParaRPr>
          </a:p>
          <a:p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1500" cap="none" dirty="0">
                <a:latin typeface="Sui Generis Rg" panose="020B0605020204020004" pitchFamily="34" charset="0"/>
              </a:rPr>
              <a:t> </a:t>
            </a:r>
            <a:r>
              <a:rPr lang="en-US" sz="30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3000" cap="none" dirty="0">
                <a:latin typeface="Sui Generis Rg" panose="020B0605020204020004" pitchFamily="34" charset="0"/>
              </a:rPr>
              <a:t>RC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-22FMF RC</a:t>
            </a:r>
            <a:r>
              <a:rPr lang="en-US" sz="2200" cap="none" dirty="0">
                <a:latin typeface="Sui Generis Rg" panose="020B0605020204020004" pitchFamily="34" charset="0"/>
              </a:rPr>
              <a:t>   (22cm/9”)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-28FMF RC</a:t>
            </a:r>
            <a:r>
              <a:rPr lang="en-US" sz="2200" cap="none" dirty="0">
                <a:latin typeface="Sui Generis Rg" panose="020B0605020204020004" pitchFamily="34" charset="0"/>
              </a:rPr>
              <a:t>   (28cm/11”)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cap="none" dirty="0">
              <a:latin typeface="Sui Generis Rg" panose="020B0605020204020004" pitchFamily="34" charset="0"/>
            </a:endParaRPr>
          </a:p>
          <a:p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1500" cap="none" dirty="0">
                <a:latin typeface="Sui Generis Rg" panose="020B0605020204020004" pitchFamily="34" charset="0"/>
              </a:rPr>
              <a:t> </a:t>
            </a:r>
            <a:r>
              <a:rPr lang="en-US" sz="30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en-US" sz="3000" cap="none" dirty="0">
                <a:latin typeface="Sui Generis Rg" panose="020B0605020204020004" pitchFamily="34" charset="0"/>
              </a:rPr>
              <a:t>WS6 MASTER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-22FMF WS6</a:t>
            </a:r>
            <a:r>
              <a:rPr lang="en-US" sz="2200" cap="none" dirty="0">
                <a:latin typeface="Sui Generis Rg" panose="020B0605020204020004" pitchFamily="34" charset="0"/>
              </a:rPr>
              <a:t>   (22cm/9”)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cap="none" dirty="0">
                <a:latin typeface="Sui Generis Rg" panose="020B0605020204020004" pitchFamily="34" charset="0"/>
              </a:rPr>
              <a:t>DEUS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2600" cap="none" dirty="0">
                <a:latin typeface="Sui Generis Rg" panose="020B0605020204020004" pitchFamily="34" charset="0"/>
              </a:rPr>
              <a:t>-28FMF WS6</a:t>
            </a:r>
            <a:r>
              <a:rPr lang="en-US" sz="2200" cap="none" dirty="0">
                <a:latin typeface="Sui Generis Rg" panose="020B0605020204020004" pitchFamily="34" charset="0"/>
              </a:rPr>
              <a:t>   (28cm/11”)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cap="none" dirty="0">
              <a:latin typeface="Sui Generis Rg" panose="020B06050202040200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F31E52D-3F32-82AC-3425-B51A7626F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6EE0057-F256-7985-64D5-E791F47277C4}"/>
              </a:ext>
            </a:extLst>
          </p:cNvPr>
          <p:cNvSpPr txBox="1"/>
          <p:nvPr/>
        </p:nvSpPr>
        <p:spPr>
          <a:xfrm>
            <a:off x="5323422" y="253446"/>
            <a:ext cx="5404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Modèles disponibles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4BDBD9-7EC7-EAAD-588D-027F1AB7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7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1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1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2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1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2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581192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4994969" y="1296933"/>
            <a:ext cx="7226969" cy="46839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3000" cap="none" dirty="0">
                <a:latin typeface="Sui Generis Rg" panose="020B0605020204020004" pitchFamily="34" charset="0"/>
              </a:rPr>
              <a:t>-22FMFWS6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DEUS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2</a:t>
            </a:r>
            <a:r>
              <a:rPr lang="en-US" sz="3000" cap="none" dirty="0">
                <a:latin typeface="Sui Generis Rg" panose="020B0605020204020004" pitchFamily="34" charset="0"/>
              </a:rPr>
              <a:t>-28FMFWS6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cap="none" dirty="0"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cap="none" dirty="0" err="1">
                <a:latin typeface="Sui Generis Rg" panose="020B0605020204020004" pitchFamily="34" charset="0"/>
              </a:rPr>
              <a:t>Composé</a:t>
            </a:r>
            <a:r>
              <a:rPr lang="en-US" sz="2200" cap="none" dirty="0">
                <a:latin typeface="Sui Generis Rg" panose="020B0605020204020004" pitchFamily="34" charset="0"/>
              </a:rPr>
              <a:t> de: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La </a:t>
            </a:r>
            <a:r>
              <a:rPr lang="en-US" sz="22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canne</a:t>
            </a: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2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ergonomique</a:t>
            </a: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et </a:t>
            </a:r>
            <a:r>
              <a:rPr lang="en-US" sz="2200" cap="none" dirty="0" err="1">
                <a:solidFill>
                  <a:schemeClr val="bg1"/>
                </a:solidFill>
                <a:latin typeface="Sui Generis Rg" panose="020B0605020204020004" pitchFamily="34" charset="0"/>
              </a:rPr>
              <a:t>télescopique</a:t>
            </a: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S-TELESCOPIC LITE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D’un </a:t>
            </a:r>
            <a:r>
              <a:rPr lang="en-US" sz="2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disque</a:t>
            </a: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D22FMF </a:t>
            </a:r>
            <a:r>
              <a:rPr lang="en-US" sz="2200" dirty="0" err="1">
                <a:solidFill>
                  <a:srgbClr val="FF0000"/>
                </a:solidFill>
                <a:latin typeface="Sui Generis Rg" panose="020B0605020204020004" pitchFamily="34" charset="0"/>
              </a:rPr>
              <a:t>ou</a:t>
            </a: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D28FMF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Du casque sans fil DEUS </a:t>
            </a:r>
            <a:r>
              <a:rPr lang="en-US" sz="22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2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WS6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 </a:t>
            </a:r>
            <a:r>
              <a:rPr lang="en-US" sz="2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l’adapteur</a:t>
            </a: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Jack D099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Du support de </a:t>
            </a:r>
            <a:r>
              <a:rPr lang="en-US" sz="2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Canne</a:t>
            </a:r>
            <a:r>
              <a:rPr lang="en-US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D090B-A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latin typeface="Sui Generis Rg" panose="020B0605020204020004" pitchFamily="34" charset="0"/>
              </a:rPr>
              <a:t>899 € TTC prix public </a:t>
            </a:r>
            <a:r>
              <a:rPr lang="en-US" sz="3000" cap="none" dirty="0" err="1">
                <a:latin typeface="Sui Generis Rg" panose="020B0605020204020004" pitchFamily="34" charset="0"/>
              </a:rPr>
              <a:t>suggéré</a:t>
            </a:r>
            <a:endParaRPr lang="en-US" sz="2200" cap="none" dirty="0">
              <a:latin typeface="Sui Generis Rg" panose="020B06050202040200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EE882F2-58BF-AC14-C966-E7C50211E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422" y="1013764"/>
            <a:ext cx="5721594" cy="40328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3E911B6-ACA1-DE09-5ABC-F91415CBA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CC4ECB6-EB69-9520-659C-A22DEF754399}"/>
              </a:ext>
            </a:extLst>
          </p:cNvPr>
          <p:cNvSpPr txBox="1"/>
          <p:nvPr/>
        </p:nvSpPr>
        <p:spPr>
          <a:xfrm>
            <a:off x="5323422" y="253446"/>
            <a:ext cx="3923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fr-FR" sz="36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 MASTER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FAC125-697E-53E3-4436-C719540AF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0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1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2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1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1D94BCA-871D-AEC0-D8D5-A091C6413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4" y="0"/>
            <a:ext cx="12192000" cy="685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A2FB325-7C27-45D2-BFBA-B0F4D6F0AE88}"/>
              </a:ext>
            </a:extLst>
          </p:cNvPr>
          <p:cNvSpPr txBox="1">
            <a:spLocks/>
          </p:cNvSpPr>
          <p:nvPr/>
        </p:nvSpPr>
        <p:spPr>
          <a:xfrm>
            <a:off x="315187" y="4923485"/>
            <a:ext cx="11029616" cy="14008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cap="none" dirty="0">
              <a:solidFill>
                <a:srgbClr val="FFFEFF"/>
              </a:solidFill>
              <a:latin typeface="Sui Generis Rg" panose="020B06050202040200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D136D72-4811-47DB-8C67-EF283AB22056}"/>
              </a:ext>
            </a:extLst>
          </p:cNvPr>
          <p:cNvSpPr txBox="1">
            <a:spLocks/>
          </p:cNvSpPr>
          <p:nvPr/>
        </p:nvSpPr>
        <p:spPr>
          <a:xfrm>
            <a:off x="-266005" y="1825289"/>
            <a:ext cx="12192000" cy="44489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US" sz="3000" cap="none" dirty="0"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en-US" sz="15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       	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en-US" sz="15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30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-XL 	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cap="none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en-US" sz="30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en-US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			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pPr marL="3657600" lvl="7" indent="-457200">
              <a:buFont typeface="Arial" panose="020B0604020202020204" pitchFamily="34" charset="0"/>
              <a:buChar char="•"/>
            </a:pPr>
            <a:r>
              <a:rPr lang="en-US" sz="30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BH-01			</a:t>
            </a:r>
            <a:endParaRPr lang="en-US" sz="30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C451D3-010D-0A56-C136-FEADF528D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5888" y="3905293"/>
            <a:ext cx="2121772" cy="14621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8DCE1C-8AA8-ED10-D97B-4BBC7B4CC1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17216"/>
          <a:stretch/>
        </p:blipFill>
        <p:spPr>
          <a:xfrm>
            <a:off x="651315" y="5015113"/>
            <a:ext cx="2727875" cy="15963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50EAB05-FA90-13CE-24A8-594A44034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113" y="1894548"/>
            <a:ext cx="1851034" cy="239163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F32C4F2-33A1-8196-79AF-0AE2A98932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3435" y="1265681"/>
            <a:ext cx="2103472" cy="14621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6F2E87-2A2C-3FD9-8B38-810C5E4F30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98C61F0-508A-716F-0794-E47758802455}"/>
              </a:ext>
            </a:extLst>
          </p:cNvPr>
          <p:cNvSpPr txBox="1"/>
          <p:nvPr/>
        </p:nvSpPr>
        <p:spPr>
          <a:xfrm>
            <a:off x="5323422" y="253446"/>
            <a:ext cx="5278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Nouveaux Casques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621AF2A-7358-9B17-E85E-AA750A5BAE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96CC335A-B245-26DD-70D1-0F2B4761CD41}"/>
              </a:ext>
            </a:extLst>
          </p:cNvPr>
          <p:cNvSpPr/>
          <p:nvPr/>
        </p:nvSpPr>
        <p:spPr>
          <a:xfrm>
            <a:off x="8165123" y="2863491"/>
            <a:ext cx="1026879" cy="10037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Sui Generis Bk" panose="020B0505020204020004" pitchFamily="34" charset="0"/>
              </a:rPr>
              <a:t>10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8590CE3-A30F-31C8-B3D8-443A40EC6AC4}"/>
              </a:ext>
            </a:extLst>
          </p:cNvPr>
          <p:cNvSpPr txBox="1"/>
          <p:nvPr/>
        </p:nvSpPr>
        <p:spPr>
          <a:xfrm>
            <a:off x="9210315" y="2870261"/>
            <a:ext cx="27156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Bk" panose="020B0505020204020004" pitchFamily="34" charset="0"/>
              </a:rPr>
              <a:t>FOIS PLUS </a:t>
            </a:r>
          </a:p>
          <a:p>
            <a:r>
              <a:rPr lang="fr-FR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Bk" panose="020B0505020204020004" pitchFamily="34" charset="0"/>
              </a:rPr>
              <a:t>RAPIDE</a:t>
            </a:r>
          </a:p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  <a:latin typeface="Sui Generis Lt" panose="020B0405020204020004" pitchFamily="34" charset="0"/>
              </a:rPr>
              <a:t>QU’UN CASQUE BLUETOOTH</a:t>
            </a:r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id="{4A00E87E-4DC5-B8D3-880D-FE15114A3A3B}"/>
              </a:ext>
            </a:extLst>
          </p:cNvPr>
          <p:cNvSpPr/>
          <p:nvPr/>
        </p:nvSpPr>
        <p:spPr>
          <a:xfrm>
            <a:off x="7445367" y="1417835"/>
            <a:ext cx="572191" cy="3895106"/>
          </a:xfrm>
          <a:prstGeom prst="righ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19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2" presetClass="entr" presetSubtype="8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4" grpId="0"/>
      <p:bldP spid="10" grpId="0" animBg="1"/>
      <p:bldP spid="1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C22A2A-5E8F-6EAC-44A3-3B110A25B920}"/>
              </a:ext>
            </a:extLst>
          </p:cNvPr>
          <p:cNvSpPr/>
          <p:nvPr/>
        </p:nvSpPr>
        <p:spPr>
          <a:xfrm>
            <a:off x="4767927" y="5072154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2F8D41D-E90A-09BF-2C16-51CDE813F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85" y="5107927"/>
            <a:ext cx="1388132" cy="9649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9541D267-F54D-4865-932F-736087335BEC}"/>
              </a:ext>
            </a:extLst>
          </p:cNvPr>
          <p:cNvSpPr txBox="1"/>
          <p:nvPr/>
        </p:nvSpPr>
        <p:spPr>
          <a:xfrm>
            <a:off x="3315010" y="4371563"/>
            <a:ext cx="84415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en-US" sz="13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WS6 + WSA</a:t>
            </a:r>
            <a:r>
              <a:rPr lang="en-US" sz="13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 err="1">
                <a:solidFill>
                  <a:srgbClr val="00B0F0"/>
                </a:solidFill>
                <a:latin typeface="Sui Generis Rg" panose="020B0605020204020004" pitchFamily="34" charset="0"/>
              </a:rPr>
              <a:t>ou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WSA</a:t>
            </a:r>
            <a:r>
              <a:rPr lang="en-US" sz="13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-XL </a:t>
            </a:r>
            <a:r>
              <a:rPr lang="en-US" sz="2600" cap="none" dirty="0" err="1">
                <a:solidFill>
                  <a:srgbClr val="00B0F0"/>
                </a:solidFill>
                <a:latin typeface="Sui Generis Rg" panose="020B0605020204020004" pitchFamily="34" charset="0"/>
              </a:rPr>
              <a:t>ou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endParaRPr lang="en-US" sz="2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872F5E4-D8E0-8EA6-2579-044719C46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2661" y="3450450"/>
            <a:ext cx="5151632" cy="363107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1E4098C-2808-0520-AE81-B6DD42FE8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74E11B0-2628-AFBF-B769-EFCDA0B7871D}"/>
              </a:ext>
            </a:extLst>
          </p:cNvPr>
          <p:cNvSpPr txBox="1"/>
          <p:nvPr/>
        </p:nvSpPr>
        <p:spPr>
          <a:xfrm>
            <a:off x="5323422" y="253446"/>
            <a:ext cx="678166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400" dirty="0">
                <a:solidFill>
                  <a:schemeClr val="bg1"/>
                </a:solidFill>
                <a:latin typeface="Sui Generis Rg" panose="020B0605020204020004" pitchFamily="34" charset="0"/>
              </a:rPr>
              <a:t>Faites vos propres bundles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99AD6B-1098-4337-C8A4-0EA78CBA2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A527A53-05A0-40CB-2A98-9FE10D63E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1261" y="4892050"/>
            <a:ext cx="1204940" cy="15568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36AC2A-5EDB-3A74-F2D2-51E235FEE0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7437" y="5188256"/>
            <a:ext cx="1449296" cy="9987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EEE6B4-8037-4747-3553-4E7ADF7047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2041" y="899777"/>
            <a:ext cx="5151635" cy="36310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8DF7813-0176-460E-465E-062DE4262249}"/>
              </a:ext>
            </a:extLst>
          </p:cNvPr>
          <p:cNvSpPr/>
          <p:nvPr/>
        </p:nvSpPr>
        <p:spPr>
          <a:xfrm>
            <a:off x="4767927" y="2132944"/>
            <a:ext cx="595035" cy="2897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0742307-CEF2-A228-6EC6-E8AB64C7ED46}"/>
              </a:ext>
            </a:extLst>
          </p:cNvPr>
          <p:cNvSpPr txBox="1"/>
          <p:nvPr/>
        </p:nvSpPr>
        <p:spPr>
          <a:xfrm>
            <a:off x="3315010" y="1424373"/>
            <a:ext cx="84415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en-US" sz="1300" i="1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b="1" i="1" cap="non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RC + WSA</a:t>
            </a:r>
            <a:r>
              <a:rPr lang="en-US" sz="13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 err="1">
                <a:solidFill>
                  <a:srgbClr val="00B0F0"/>
                </a:solidFill>
                <a:latin typeface="Sui Generis Rg" panose="020B0605020204020004" pitchFamily="34" charset="0"/>
              </a:rPr>
              <a:t>ou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WSA</a:t>
            </a:r>
            <a:r>
              <a:rPr lang="en-US" sz="13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-XL </a:t>
            </a:r>
            <a:r>
              <a:rPr lang="en-US" sz="2600" cap="none" dirty="0" err="1">
                <a:solidFill>
                  <a:srgbClr val="00B0F0"/>
                </a:solidFill>
                <a:latin typeface="Sui Generis Rg" panose="020B0605020204020004" pitchFamily="34" charset="0"/>
              </a:rPr>
              <a:t>ou</a:t>
            </a:r>
            <a:r>
              <a:rPr lang="en-US" sz="2600" cap="none" dirty="0">
                <a:solidFill>
                  <a:schemeClr val="bg1"/>
                </a:solidFill>
                <a:latin typeface="Sui Generis Rg" panose="020B0605020204020004" pitchFamily="34" charset="0"/>
              </a:rPr>
              <a:t> WS</a:t>
            </a:r>
            <a:r>
              <a:rPr lang="en-US" sz="2600" cap="none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endParaRPr lang="en-US" sz="26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4904452-2952-4BAD-343E-092525E51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8663" y="2207251"/>
            <a:ext cx="1388132" cy="9649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3EB827-7CE5-894E-54FB-6F2401A4A9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3939" y="1991374"/>
            <a:ext cx="1204940" cy="15568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9F7760C-1832-0436-85D6-BA3460C827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0115" y="2287580"/>
            <a:ext cx="1449296" cy="99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2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1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801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01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01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1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01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uiExpand="1" build="p"/>
      <p:bldP spid="3" grpId="0"/>
      <p:bldP spid="9" grpId="0"/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1872F5E4-D8E0-8EA6-2579-044719C46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481" y="928830"/>
            <a:ext cx="2962969" cy="208841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1E4098C-2808-0520-AE81-B6DD42FE8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74E11B0-2628-AFBF-B769-EFCDA0B7871D}"/>
              </a:ext>
            </a:extLst>
          </p:cNvPr>
          <p:cNvSpPr txBox="1"/>
          <p:nvPr/>
        </p:nvSpPr>
        <p:spPr>
          <a:xfrm>
            <a:off x="5323422" y="253446"/>
            <a:ext cx="67915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dirty="0">
                <a:solidFill>
                  <a:schemeClr val="bg1"/>
                </a:solidFill>
                <a:latin typeface="Sui Generis Rg" panose="020B0605020204020004" pitchFamily="34" charset="0"/>
              </a:rPr>
              <a:t>Comparaison entre RC et WS6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99AD6B-1098-4337-C8A4-0EA78CBA2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EEE6B4-8037-4747-3553-4E7ADF704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947" y="928830"/>
            <a:ext cx="2962971" cy="2088416"/>
          </a:xfrm>
          <a:prstGeom prst="rect">
            <a:avLst/>
          </a:prstGeom>
        </p:spPr>
      </p:pic>
      <p:graphicFrame>
        <p:nvGraphicFramePr>
          <p:cNvPr id="11" name="Tableau 12">
            <a:extLst>
              <a:ext uri="{FF2B5EF4-FFF2-40B4-BE49-F238E27FC236}">
                <a16:creationId xmlns:a16="http://schemas.microsoft.com/office/drawing/2014/main" id="{69AF4D52-46E5-F99E-BB70-8CDEED991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385082"/>
              </p:ext>
            </p:extLst>
          </p:nvPr>
        </p:nvGraphicFramePr>
        <p:xfrm>
          <a:off x="1466634" y="2887749"/>
          <a:ext cx="9525662" cy="32764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13974">
                  <a:extLst>
                    <a:ext uri="{9D8B030D-6E8A-4147-A177-3AD203B41FA5}">
                      <a16:colId xmlns:a16="http://schemas.microsoft.com/office/drawing/2014/main" val="3953645073"/>
                    </a:ext>
                  </a:extLst>
                </a:gridCol>
                <a:gridCol w="3011830">
                  <a:extLst>
                    <a:ext uri="{9D8B030D-6E8A-4147-A177-3AD203B41FA5}">
                      <a16:colId xmlns:a16="http://schemas.microsoft.com/office/drawing/2014/main" val="4206254965"/>
                    </a:ext>
                  </a:extLst>
                </a:gridCol>
                <a:gridCol w="3899858">
                  <a:extLst>
                    <a:ext uri="{9D8B030D-6E8A-4147-A177-3AD203B41FA5}">
                      <a16:colId xmlns:a16="http://schemas.microsoft.com/office/drawing/2014/main" val="754831232"/>
                    </a:ext>
                  </a:extLst>
                </a:gridCol>
              </a:tblGrid>
              <a:tr h="670415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Sui Generis Bk" panose="020B0505020204020004" pitchFamily="34" charset="0"/>
                        </a:rPr>
                        <a:t>                   Modèle </a:t>
                      </a:r>
                    </a:p>
                    <a:p>
                      <a:pPr algn="l"/>
                      <a:r>
                        <a:rPr lang="fr-FR" dirty="0">
                          <a:latin typeface="Sui Generis Bk" panose="020B0505020204020004" pitchFamily="34" charset="0"/>
                        </a:rPr>
                        <a:t>Caractéristiques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DEUS</a:t>
                      </a:r>
                      <a:r>
                        <a:rPr lang="en-US" sz="1050" i="1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 </a:t>
                      </a:r>
                      <a:r>
                        <a:rPr lang="en-US" sz="1800" b="1" i="1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en-US" sz="1800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 RC</a:t>
                      </a:r>
                      <a:endParaRPr lang="fr-FR" dirty="0"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DEUS</a:t>
                      </a:r>
                      <a:r>
                        <a:rPr lang="en-US" sz="1050" i="1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 </a:t>
                      </a:r>
                      <a:r>
                        <a:rPr lang="en-US" sz="1800" b="1" i="1" cap="none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en-US" sz="1800" cap="none" dirty="0">
                          <a:solidFill>
                            <a:schemeClr val="bg1"/>
                          </a:solidFill>
                          <a:latin typeface="Sui Generis Rg" panose="020B0605020204020004" pitchFamily="34" charset="0"/>
                        </a:rPr>
                        <a:t> WS6 MASTER</a:t>
                      </a:r>
                      <a:endParaRPr lang="fr-FR" dirty="0">
                        <a:latin typeface="Sui Generis Bk" panose="020B0505020204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9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Performances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Exactement les mêmes car disques totalement identiques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617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Réglages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Exactement les mêmes sauf le </a:t>
                      </a:r>
                      <a:r>
                        <a:rPr lang="fr-FR" sz="2000" dirty="0" err="1"/>
                        <a:t>Multinotch</a:t>
                      </a:r>
                      <a:endParaRPr lang="fr-FR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53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Différents modes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Exactement les mêmes modes sauf l’écran X/Y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481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Spécification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Etanche à 20m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Etanche à la pluie </a:t>
                      </a:r>
                    </a:p>
                    <a:p>
                      <a:pPr algn="l"/>
                      <a:r>
                        <a:rPr lang="fr-FR" sz="1500" dirty="0"/>
                        <a:t>(Etanche à 5m avec le DKIT-C)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33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Poids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A partir de </a:t>
                      </a:r>
                      <a:r>
                        <a:rPr lang="fr-FR" sz="2000" b="1" dirty="0"/>
                        <a:t>815</a:t>
                      </a:r>
                      <a:r>
                        <a:rPr lang="fr-FR" sz="200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A partir de </a:t>
                      </a:r>
                      <a:r>
                        <a:rPr lang="fr-FR" sz="2000" b="1" dirty="0"/>
                        <a:t>750</a:t>
                      </a:r>
                      <a:r>
                        <a:rPr lang="fr-FR" sz="2000" dirty="0"/>
                        <a:t>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806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latin typeface="Sui Generis Bk" panose="020B0505020204020004" pitchFamily="34" charset="0"/>
                        </a:rPr>
                        <a:t>Prix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A partir de </a:t>
                      </a:r>
                      <a:r>
                        <a:rPr lang="fr-FR" sz="2000" b="1" dirty="0"/>
                        <a:t>1299 </a:t>
                      </a:r>
                      <a:r>
                        <a:rPr lang="fr-FR" sz="2000" dirty="0"/>
                        <a:t>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   A partir de </a:t>
                      </a:r>
                      <a:r>
                        <a:rPr lang="fr-FR" sz="2000" b="1" dirty="0"/>
                        <a:t>899 </a:t>
                      </a:r>
                      <a:r>
                        <a:rPr lang="fr-FR" sz="2000" dirty="0"/>
                        <a:t>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808382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C5ECD91-B8F6-545B-A6C2-CB0B1A926197}"/>
              </a:ext>
            </a:extLst>
          </p:cNvPr>
          <p:cNvSpPr txBox="1"/>
          <p:nvPr/>
        </p:nvSpPr>
        <p:spPr>
          <a:xfrm>
            <a:off x="6229465" y="5294652"/>
            <a:ext cx="154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564205-0ABA-5507-FCBC-C912369BEA6F}"/>
              </a:ext>
            </a:extLst>
          </p:cNvPr>
          <p:cNvSpPr txBox="1"/>
          <p:nvPr/>
        </p:nvSpPr>
        <p:spPr>
          <a:xfrm>
            <a:off x="9736182" y="5294652"/>
            <a:ext cx="134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A33367-6D20-A96B-1A05-5E9E5309E857}"/>
              </a:ext>
            </a:extLst>
          </p:cNvPr>
          <p:cNvSpPr txBox="1"/>
          <p:nvPr/>
        </p:nvSpPr>
        <p:spPr>
          <a:xfrm>
            <a:off x="5898543" y="4667063"/>
            <a:ext cx="154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A528A3F-0E0C-6CA4-4C0E-146B8D28FE78}"/>
              </a:ext>
            </a:extLst>
          </p:cNvPr>
          <p:cNvSpPr txBox="1"/>
          <p:nvPr/>
        </p:nvSpPr>
        <p:spPr>
          <a:xfrm>
            <a:off x="6229469" y="5695248"/>
            <a:ext cx="1542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50F4DB-3561-04BF-F6DE-78ADC271E79D}"/>
              </a:ext>
            </a:extLst>
          </p:cNvPr>
          <p:cNvSpPr txBox="1"/>
          <p:nvPr/>
        </p:nvSpPr>
        <p:spPr>
          <a:xfrm>
            <a:off x="9736184" y="5695248"/>
            <a:ext cx="134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PPP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EFB4AD0-0925-2F83-8A4C-5720D6229400}"/>
              </a:ext>
            </a:extLst>
          </p:cNvPr>
          <p:cNvSpPr txBox="1"/>
          <p:nvPr/>
        </p:nvSpPr>
        <p:spPr>
          <a:xfrm>
            <a:off x="10415451" y="4667063"/>
            <a:ext cx="670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B050"/>
                </a:solidFill>
                <a:latin typeface="Wingdings 2" panose="05020102010507070707" pitchFamily="18" charset="2"/>
              </a:rPr>
              <a:t>P</a:t>
            </a:r>
            <a:endParaRPr lang="fr-FR" sz="3600" b="1" dirty="0">
              <a:solidFill>
                <a:srgbClr val="00B050"/>
              </a:solidFill>
              <a:latin typeface="Webdings" panose="05030102010509060703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6196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13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2FAC12C-D369-77EE-AA85-8188ACFF74E9}"/>
              </a:ext>
            </a:extLst>
          </p:cNvPr>
          <p:cNvSpPr txBox="1"/>
          <p:nvPr/>
        </p:nvSpPr>
        <p:spPr>
          <a:xfrm>
            <a:off x="771896" y="1219620"/>
            <a:ext cx="11115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Retrouvez ci-dessous toutes les infos à propos  du DEUS</a:t>
            </a:r>
            <a:r>
              <a:rPr lang="fr-FR" sz="12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fr-FR" sz="24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fr-FR" sz="2400" dirty="0">
                <a:solidFill>
                  <a:schemeClr val="bg1"/>
                </a:solidFill>
                <a:latin typeface="Sui Generis Rg" panose="020B0605020204020004" pitchFamily="34" charset="0"/>
              </a:rPr>
              <a:t> MASTER et optimisez vos ventes !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76FA4B-6DDF-5F15-746B-28805590B58D}"/>
              </a:ext>
            </a:extLst>
          </p:cNvPr>
          <p:cNvSpPr txBox="1"/>
          <p:nvPr/>
        </p:nvSpPr>
        <p:spPr>
          <a:xfrm>
            <a:off x="449036" y="2209744"/>
            <a:ext cx="1126993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Site web </a:t>
            </a:r>
            <a:r>
              <a:rPr lang="fr-FR" sz="2200" b="1" dirty="0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endParaRPr lang="fr-FR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fr-FR" sz="1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MASTER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produit</a:t>
            </a:r>
            <a:endParaRPr lang="fr-FR" sz="1400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endParaRPr lang="fr-FR" sz="1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, WSA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-XL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et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Tous les accessoires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…</a:t>
            </a:r>
          </a:p>
          <a:p>
            <a:endParaRPr lang="fr-FR" sz="11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WS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6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MASTER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Assets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 ( logos, photos, bannières, présentation, tuto… )</a:t>
            </a:r>
          </a:p>
          <a:p>
            <a:endParaRPr lang="fr-FR" sz="1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Tout </a:t>
            </a:r>
            <a:r>
              <a:rPr lang="fr-FR" sz="2200" b="1" dirty="0">
                <a:solidFill>
                  <a:srgbClr val="FF0000"/>
                </a:solidFill>
                <a:latin typeface="Sui Generis Rg" panose="020B0605020204020004" pitchFamily="34" charset="0"/>
              </a:rPr>
              <a:t>XP</a:t>
            </a:r>
            <a:r>
              <a:rPr lang="fr-FR" sz="2200" b="1" dirty="0">
                <a:solidFill>
                  <a:schemeClr val="bg1"/>
                </a:solidFill>
                <a:latin typeface="Sui Generis Rg" panose="020B0605020204020004" pitchFamily="34" charset="0"/>
              </a:rPr>
              <a:t> :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endParaRPr lang="fr-FR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fr-FR" sz="1200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Notre chaîne Youtube (FR)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endParaRPr lang="fr-FR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Notre chaîne Youtube (UK)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endParaRPr lang="fr-FR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</a:rPr>
              <a:t> </a:t>
            </a:r>
            <a:r>
              <a:rPr lang="fr-FR" dirty="0" err="1">
                <a:solidFill>
                  <a:srgbClr val="00B0F0"/>
                </a:solidFill>
                <a:latin typeface="Sui Generis Rg" panose="020B06050202040200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fr-FR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DEUS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fr-FR" sz="2200" dirty="0">
                <a:solidFill>
                  <a:srgbClr val="00B0F0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 err="1">
                <a:solidFill>
                  <a:schemeClr val="bg1"/>
                </a:solidFill>
                <a:latin typeface="Sui Generis Rg" panose="020B0605020204020004" pitchFamily="34" charset="0"/>
              </a:rPr>
              <a:t>Remote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 control</a:t>
            </a:r>
            <a:r>
              <a:rPr lang="fr-FR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dirty="0" err="1">
                <a:solidFill>
                  <a:srgbClr val="00B0F0"/>
                </a:solidFill>
                <a:latin typeface="Sui Generis Rg" panose="020B06050202040200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fr-FR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WSA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, WSA</a:t>
            </a:r>
            <a:r>
              <a:rPr lang="fr-FR" sz="1100" dirty="0">
                <a:solidFill>
                  <a:schemeClr val="bg1"/>
                </a:solidFill>
                <a:latin typeface="Sui Generis Rg" panose="020B0605020204020004" pitchFamily="34" charset="0"/>
              </a:rPr>
              <a:t> </a:t>
            </a:r>
            <a:r>
              <a:rPr lang="fr-FR" sz="2200" dirty="0">
                <a:solidFill>
                  <a:srgbClr val="FF0000"/>
                </a:solidFill>
                <a:latin typeface="Sui Generis Rg" panose="020B0605020204020004" pitchFamily="34" charset="0"/>
              </a:rPr>
              <a:t>II</a:t>
            </a:r>
            <a:r>
              <a:rPr lang="fr-FR" sz="2200" dirty="0">
                <a:solidFill>
                  <a:schemeClr val="bg1"/>
                </a:solidFill>
                <a:latin typeface="Sui Generis Rg" panose="020B0605020204020004" pitchFamily="34" charset="0"/>
              </a:rPr>
              <a:t>-XL</a:t>
            </a:r>
            <a:r>
              <a:rPr lang="fr-FR" dirty="0">
                <a:solidFill>
                  <a:srgbClr val="00B0F0"/>
                </a:solidFill>
                <a:latin typeface="Sui Generis Rg" panose="020B0605020204020004" pitchFamily="34" charset="0"/>
              </a:rPr>
              <a:t> </a:t>
            </a:r>
            <a:r>
              <a:rPr lang="fr-FR" dirty="0" err="1">
                <a:solidFill>
                  <a:srgbClr val="00B0F0"/>
                </a:solidFill>
                <a:latin typeface="Sui Generis Rg" panose="020B0605020204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fr-FR" dirty="0">
              <a:solidFill>
                <a:srgbClr val="00B0F0"/>
              </a:solidFill>
              <a:latin typeface="Sui Generis Rg" panose="020B0605020204020004" pitchFamily="34" charset="0"/>
            </a:endParaRPr>
          </a:p>
          <a:p>
            <a:endParaRPr lang="fr-FR" dirty="0">
              <a:solidFill>
                <a:schemeClr val="bg1"/>
              </a:solidFill>
              <a:latin typeface="Sui Generis Rg" panose="020B0605020204020004" pitchFamily="34" charset="0"/>
            </a:endParaRPr>
          </a:p>
          <a:p>
            <a:endParaRPr lang="fr-FR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662B97-B7CB-17A2-42D6-657FD12587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660" y="145111"/>
            <a:ext cx="903858" cy="8000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508187-6442-251D-CEE2-2AD15ED30E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2014" y="139000"/>
            <a:ext cx="3325134" cy="63769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64BC4DB-DE0F-56C1-227A-E8C9274E805F}"/>
              </a:ext>
            </a:extLst>
          </p:cNvPr>
          <p:cNvSpPr txBox="1"/>
          <p:nvPr/>
        </p:nvSpPr>
        <p:spPr>
          <a:xfrm>
            <a:off x="5403736" y="438734"/>
            <a:ext cx="6096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dirty="0">
              <a:solidFill>
                <a:schemeClr val="bg1"/>
              </a:solidFill>
              <a:latin typeface="Sui Generis Rg" panose="020B06050202040200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A281681-C3C9-25E5-DC8E-0F67EE08C050}"/>
              </a:ext>
            </a:extLst>
          </p:cNvPr>
          <p:cNvSpPr txBox="1"/>
          <p:nvPr/>
        </p:nvSpPr>
        <p:spPr>
          <a:xfrm>
            <a:off x="5258105" y="253446"/>
            <a:ext cx="6280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Sui Generis Rg" panose="020B0605020204020004" pitchFamily="34" charset="0"/>
              </a:rPr>
              <a:t>BECOME THE MASTER!</a:t>
            </a:r>
          </a:p>
        </p:txBody>
      </p:sp>
    </p:spTree>
    <p:extLst>
      <p:ext uri="{BB962C8B-B14F-4D97-AF65-F5344CB8AC3E}">
        <p14:creationId xmlns:p14="http://schemas.microsoft.com/office/powerpoint/2010/main" val="105219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0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502</Words>
  <Application>Microsoft Office PowerPoint</Application>
  <PresentationFormat>Grand écran</PresentationFormat>
  <Paragraphs>157</Paragraphs>
  <Slides>13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Calirbi</vt:lpstr>
      <vt:lpstr>Sui Generis Bk</vt:lpstr>
      <vt:lpstr>Sui Generis Lt</vt:lpstr>
      <vt:lpstr>Sui Generis Rg</vt:lpstr>
      <vt:lpstr>Times New Roman</vt:lpstr>
      <vt:lpstr>Webdings</vt:lpstr>
      <vt:lpstr>Wingdings</vt:lpstr>
      <vt:lpstr>Wingdings 2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Phlippe COLIN</dc:creator>
  <cp:lastModifiedBy>Phlippe COLIN</cp:lastModifiedBy>
  <cp:revision>23</cp:revision>
  <dcterms:created xsi:type="dcterms:W3CDTF">2022-10-28T14:35:28Z</dcterms:created>
  <dcterms:modified xsi:type="dcterms:W3CDTF">2022-11-09T09:55:56Z</dcterms:modified>
</cp:coreProperties>
</file>